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Medium"/>
      <p:regular r:id="rId15"/>
    </p:embeddedFon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s://newsapi.org/" TargetMode="External"/><Relationship Id="rId2" Type="http://schemas.openxmlformats.org/officeDocument/2006/relationships/hyperlink" Target="https://newsapi.org/" TargetMode="External"/><Relationship Id="rId3" Type="http://schemas.openxmlformats.org/officeDocument/2006/relationships/image" Target="../media/image-6-1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2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Sujet 3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2171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Moteur de Recherche, Résumé Automatique et Analyse d'Articles avec IA Générative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Contexte du projet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846070"/>
            <a:ext cx="127462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 Hackathon Réussi au Service de l'IA Générative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89501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 projet a été développé dans le cadre du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Hackathon 2 — Team Invader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 Agathe Le Bescond et Olivier de Cibeins ,une initiative clé de notre formation en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intelligence artificielle générative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7596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intègre des technologies de pointe comme la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recherche sémantique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le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résumé automatique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 l'extraction d'articles web, offrant une solution complète de lecture assistée par IA, entièrement locale. Le sujet de notre étude porte sur une pétition demandant l'abrogation de la loi loi Duplomb. 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564" y="560784"/>
            <a:ext cx="11994833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Compétences Développées &amp; Objectifs Pédagogiques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00564" y="1586508"/>
            <a:ext cx="13229273" cy="6082308"/>
          </a:xfrm>
          <a:prstGeom prst="roundRect">
            <a:avLst>
              <a:gd name="adj" fmla="val 1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8184" y="1594128"/>
            <a:ext cx="13214033" cy="5680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08447" y="1721763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Objectif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6197798" y="1721763"/>
            <a:ext cx="276570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Compétence développée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708184" y="2162175"/>
            <a:ext cx="13214033" cy="5754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08447" y="2289810"/>
            <a:ext cx="488144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Extraction de texte (PDF/DOCX/articles web)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197798" y="2289810"/>
            <a:ext cx="752427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Parsing multi-format, HTML, API, NewsAPI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08184" y="2737604"/>
            <a:ext cx="13214033" cy="5754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08447" y="2865239"/>
            <a:ext cx="488144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Nettoyage et découpage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6197798" y="2865239"/>
            <a:ext cx="752427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NLP spaCy, segmentation linguistique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08184" y="3313033"/>
            <a:ext cx="13214033" cy="5754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08447" y="3440668"/>
            <a:ext cx="488144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Embedding vectoriel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197798" y="3440668"/>
            <a:ext cx="752427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Sentence-Transformers (MiniLM)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08184" y="3888462"/>
            <a:ext cx="13214033" cy="5754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08447" y="4016097"/>
            <a:ext cx="488144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Recherche vectorielle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6197798" y="4016097"/>
            <a:ext cx="752427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FAISS + similarité cosine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08184" y="4463891"/>
            <a:ext cx="13214033" cy="5754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08447" y="4591526"/>
            <a:ext cx="488144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Résumé génératif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6197798" y="4591526"/>
            <a:ext cx="752427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DistilBART pré-entraîné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08184" y="5039320"/>
            <a:ext cx="13214033" cy="5754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08447" y="5166955"/>
            <a:ext cx="488144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Question-réponse contextuelle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6197798" y="5166955"/>
            <a:ext cx="752427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Vectorisation + top-k context chunks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08184" y="5614749"/>
            <a:ext cx="13214033" cy="8955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08447" y="5742384"/>
            <a:ext cx="4881443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Veille informationnelle avec les notifications PUSHOVER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6197798" y="5742384"/>
            <a:ext cx="752427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TextBlob / Transformers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08184" y="6510338"/>
            <a:ext cx="13214033" cy="5754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08447" y="6637973"/>
            <a:ext cx="488144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Évaluation automatique des résumés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6197798" y="6637973"/>
            <a:ext cx="752427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BLEU, ROUGE, Precision@3</a:t>
            </a:r>
            <a:endParaRPr lang="en-US" sz="1550" dirty="0"/>
          </a:p>
        </p:txBody>
      </p:sp>
      <p:sp>
        <p:nvSpPr>
          <p:cNvPr id="31" name="Shape 29"/>
          <p:cNvSpPr/>
          <p:nvPr/>
        </p:nvSpPr>
        <p:spPr>
          <a:xfrm>
            <a:off x="708184" y="7085767"/>
            <a:ext cx="13214033" cy="5754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08447" y="7213402"/>
            <a:ext cx="488144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interactive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6197798" y="7213402"/>
            <a:ext cx="752427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653" y="513636"/>
            <a:ext cx="9662874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Fonctionnalités Clés de l'Application News API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53653" y="1750933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53653" y="1728073"/>
            <a:ext cx="6568202" cy="91440"/>
          </a:xfrm>
          <a:prstGeom prst="roundRect">
            <a:avLst>
              <a:gd name="adj" fmla="val 85794"/>
            </a:avLst>
          </a:prstGeom>
          <a:solidFill>
            <a:srgbClr val="5A6ED8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470779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5A6ED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5716" y="1610797"/>
            <a:ext cx="224076" cy="2801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63203" y="2217896"/>
            <a:ext cx="233481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Gestion Documentaire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63203" y="2621756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de documents PDF ou DOCX et extraction automatique d'articles via URL avec NewsAPI.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8545" y="1750933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08545" y="1728073"/>
            <a:ext cx="6568202" cy="91440"/>
          </a:xfrm>
          <a:prstGeom prst="roundRect">
            <a:avLst>
              <a:gd name="adj" fmla="val 85794"/>
            </a:avLst>
          </a:prstGeom>
          <a:solidFill>
            <a:srgbClr val="5A6ED8"/>
          </a:solidFill>
          <a:ln/>
        </p:spPr>
      </p:sp>
      <p:sp>
        <p:nvSpPr>
          <p:cNvPr id="11" name="Shape 8"/>
          <p:cNvSpPr/>
          <p:nvPr/>
        </p:nvSpPr>
        <p:spPr>
          <a:xfrm>
            <a:off x="10412492" y="1470779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5A6ED8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8" y="1638776"/>
            <a:ext cx="224076" cy="22407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18095" y="2217896"/>
            <a:ext cx="233481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Métadonnées Riches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7618095" y="2621756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Récupération automatique du titre, auteur, date, URL de l'image d'en-tête et nom du journal.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653653" y="3895844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653653" y="3872984"/>
            <a:ext cx="6568202" cy="91440"/>
          </a:xfrm>
          <a:prstGeom prst="roundRect">
            <a:avLst>
              <a:gd name="adj" fmla="val 85794"/>
            </a:avLst>
          </a:prstGeom>
          <a:solidFill>
            <a:srgbClr val="5A6ED8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600" y="3615690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5A6ED8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716" y="3755708"/>
            <a:ext cx="224076" cy="28015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63203" y="4362807"/>
            <a:ext cx="233481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Interaction IA</a:t>
            </a:r>
            <a:endParaRPr lang="en-US" sz="1800" dirty="0"/>
          </a:p>
        </p:txBody>
      </p:sp>
      <p:sp>
        <p:nvSpPr>
          <p:cNvPr id="20" name="Text 15"/>
          <p:cNvSpPr/>
          <p:nvPr/>
        </p:nvSpPr>
        <p:spPr>
          <a:xfrm>
            <a:off x="863203" y="4766667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 en langage naturel et recherche vectorielle top-k pour des passages pertinents.</a:t>
            </a:r>
            <a:endParaRPr lang="en-US" sz="1450" dirty="0"/>
          </a:p>
        </p:txBody>
      </p:sp>
      <p:sp>
        <p:nvSpPr>
          <p:cNvPr id="21" name="Shape 16"/>
          <p:cNvSpPr/>
          <p:nvPr/>
        </p:nvSpPr>
        <p:spPr>
          <a:xfrm>
            <a:off x="7408545" y="3895844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08545" y="3872984"/>
            <a:ext cx="6568202" cy="91440"/>
          </a:xfrm>
          <a:prstGeom prst="roundRect">
            <a:avLst>
              <a:gd name="adj" fmla="val 85794"/>
            </a:avLst>
          </a:prstGeom>
          <a:solidFill>
            <a:srgbClr val="5A6ED8"/>
          </a:solidFill>
          <a:ln/>
        </p:spPr>
      </p:sp>
      <p:sp>
        <p:nvSpPr>
          <p:cNvPr id="23" name="Shape 18"/>
          <p:cNvSpPr/>
          <p:nvPr/>
        </p:nvSpPr>
        <p:spPr>
          <a:xfrm>
            <a:off x="10412492" y="3615690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5A6ED8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608" y="3783687"/>
            <a:ext cx="224076" cy="22407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18095" y="4362807"/>
            <a:ext cx="233481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Synthèse Avancée</a:t>
            </a:r>
            <a:endParaRPr lang="en-US" sz="1800" dirty="0"/>
          </a:p>
        </p:txBody>
      </p:sp>
      <p:sp>
        <p:nvSpPr>
          <p:cNvPr id="26" name="Text 20"/>
          <p:cNvSpPr/>
          <p:nvPr/>
        </p:nvSpPr>
        <p:spPr>
          <a:xfrm>
            <a:off x="7618095" y="4766667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Résumé généré automatiquement par un modèle Transformer, avec options de résumé guidé par prompt thématique.</a:t>
            </a:r>
            <a:endParaRPr lang="en-US" sz="1450" dirty="0"/>
          </a:p>
        </p:txBody>
      </p:sp>
      <p:sp>
        <p:nvSpPr>
          <p:cNvPr id="27" name="Shape 21"/>
          <p:cNvSpPr/>
          <p:nvPr/>
        </p:nvSpPr>
        <p:spPr>
          <a:xfrm>
            <a:off x="653653" y="6040755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28" name="Shape 22"/>
          <p:cNvSpPr/>
          <p:nvPr/>
        </p:nvSpPr>
        <p:spPr>
          <a:xfrm>
            <a:off x="653653" y="6017895"/>
            <a:ext cx="6568202" cy="91440"/>
          </a:xfrm>
          <a:prstGeom prst="roundRect">
            <a:avLst>
              <a:gd name="adj" fmla="val 85794"/>
            </a:avLst>
          </a:prstGeom>
          <a:solidFill>
            <a:srgbClr val="5A6ED8"/>
          </a:solidFill>
          <a:ln/>
        </p:spPr>
      </p:sp>
      <p:sp>
        <p:nvSpPr>
          <p:cNvPr id="29" name="Shape 23"/>
          <p:cNvSpPr/>
          <p:nvPr/>
        </p:nvSpPr>
        <p:spPr>
          <a:xfrm>
            <a:off x="3657600" y="5760601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5A6ED8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716" y="5900618"/>
            <a:ext cx="224076" cy="280154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863203" y="6507718"/>
            <a:ext cx="233481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Analyse Visuelle</a:t>
            </a:r>
            <a:endParaRPr lang="en-US" sz="1800" dirty="0"/>
          </a:p>
        </p:txBody>
      </p:sp>
      <p:sp>
        <p:nvSpPr>
          <p:cNvPr id="32" name="Text 25"/>
          <p:cNvSpPr/>
          <p:nvPr/>
        </p:nvSpPr>
        <p:spPr>
          <a:xfrm>
            <a:off x="863203" y="6911578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de sentiment (polarité globale) et génération dynamique d'un nuage de mots.</a:t>
            </a:r>
            <a:endParaRPr lang="en-US" sz="1450" dirty="0"/>
          </a:p>
        </p:txBody>
      </p:sp>
      <p:sp>
        <p:nvSpPr>
          <p:cNvPr id="33" name="Shape 26"/>
          <p:cNvSpPr/>
          <p:nvPr/>
        </p:nvSpPr>
        <p:spPr>
          <a:xfrm>
            <a:off x="7408545" y="6040755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34" name="Shape 27"/>
          <p:cNvSpPr/>
          <p:nvPr/>
        </p:nvSpPr>
        <p:spPr>
          <a:xfrm>
            <a:off x="7408545" y="6017895"/>
            <a:ext cx="6568202" cy="91440"/>
          </a:xfrm>
          <a:prstGeom prst="roundRect">
            <a:avLst>
              <a:gd name="adj" fmla="val 85794"/>
            </a:avLst>
          </a:prstGeom>
          <a:solidFill>
            <a:srgbClr val="5A6ED8"/>
          </a:solidFill>
          <a:ln/>
        </p:spPr>
      </p:sp>
      <p:sp>
        <p:nvSpPr>
          <p:cNvPr id="35" name="Shape 28"/>
          <p:cNvSpPr/>
          <p:nvPr/>
        </p:nvSpPr>
        <p:spPr>
          <a:xfrm>
            <a:off x="10412492" y="5760601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5A6ED8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0608" y="5900618"/>
            <a:ext cx="224076" cy="280154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618095" y="6507718"/>
            <a:ext cx="233481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Export Flexible</a:t>
            </a:r>
            <a:endParaRPr lang="en-US" sz="1800" dirty="0"/>
          </a:p>
        </p:txBody>
      </p:sp>
      <p:sp>
        <p:nvSpPr>
          <p:cNvPr id="38" name="Text 30"/>
          <p:cNvSpPr/>
          <p:nvPr/>
        </p:nvSpPr>
        <p:spPr>
          <a:xfrm>
            <a:off x="7618095" y="6911578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 des résultats en formats .txt, .pdf, .png et évaluation automatique avec BLEU et ROUGE.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439" y="641985"/>
            <a:ext cx="7323177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Comprendre le Pipeline IA Complet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439" y="1601867"/>
            <a:ext cx="936427" cy="11237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9151" y="1789152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Saisie et Extraction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779151" y="2193965"/>
            <a:ext cx="1219581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de PDF/DOCX ou URL d'article, puis extraction de texte et métadonnées (titre, date, image, journal).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9" y="2725579"/>
            <a:ext cx="936427" cy="11237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9151" y="2912864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Pré-traitement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779151" y="3317677"/>
            <a:ext cx="1219581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Nettoyage et découpage du texte avec spaCy, suivi de la vectorisation sémantique avec MiniLM.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9" y="3849291"/>
            <a:ext cx="936427" cy="11237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79151" y="4036576"/>
            <a:ext cx="2526744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Indexation et Recherche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779151" y="4441388"/>
            <a:ext cx="1219581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Indexation locale via FAISS, permettant une recherche contextuelle top-k à partir d'une question libre.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39" y="4973003"/>
            <a:ext cx="936427" cy="11237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79151" y="5160288"/>
            <a:ext cx="237232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Génération de Résumé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779151" y="5565100"/>
            <a:ext cx="1219581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Choix entre un résumé classique (neutre) ou un résumé thématique (mobilisation citoyenne, climat, loi Duplomb comme dit précédemment).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39" y="6096714"/>
            <a:ext cx="936427" cy="149078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79151" y="6284000"/>
            <a:ext cx="1219581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779151" y="6695837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Affichage et Export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1779151" y="7100649"/>
            <a:ext cx="1219581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Affichage dynamique via Streamlit (texte, métadonnées, image, nuage) et export des résultats en .txt, .pdf, .png.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251" y="722352"/>
            <a:ext cx="7093506" cy="1203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Intégration Stratégique de NewsAPI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251" y="2118955"/>
            <a:ext cx="709350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projet utilise </a:t>
            </a:r>
            <a:pPr algn="l" indent="0" marL="0">
              <a:lnSpc>
                <a:spcPts val="2400"/>
              </a:lnSpc>
              <a:buNone/>
            </a:pPr>
            <a:r>
              <a:rPr lang="en-US" sz="150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NewsAPI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récupérer le contenu complet des articles d'actualité via une URL.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4251" y="2927866"/>
            <a:ext cx="3222665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Configuration et Sécurité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674251" y="3481626"/>
            <a:ext cx="7093506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Copiez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.env.example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vers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.env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et remplacez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your_api_key_here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 votre clé NewsAPI.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4251" y="4180523"/>
            <a:ext cx="709350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Créez un compte gratuit sur </a:t>
            </a:r>
            <a:pPr algn="l" indent="0" marL="0">
              <a:lnSpc>
                <a:spcPts val="2400"/>
              </a:lnSpc>
              <a:buNone/>
            </a:pPr>
            <a:r>
              <a:rPr lang="en-US" sz="150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NewsAPI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obtenir une clé personnelle.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4251" y="4556046"/>
            <a:ext cx="709350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Stockez la clé dans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.env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ou comme variable d'environnement 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4251" y="5052774"/>
            <a:ext cx="709350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74251" y="5553551"/>
            <a:ext cx="3359825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Métadonnées Récupérées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674251" y="6107311"/>
            <a:ext cx="709350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système extrait automatiquement les métadonnées suivantes :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74251" y="6588800"/>
            <a:ext cx="709350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 et heure de publication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🕒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74251" y="6964323"/>
            <a:ext cx="709350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URL de l'image d'en-tête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🖼️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74251" y="7339846"/>
            <a:ext cx="709350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Auteur et nom du journal/magazine (source)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✍️</a:t>
            </a:r>
            <a:endParaRPr lang="en-US" sz="15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435" y="746403"/>
            <a:ext cx="5718215" cy="57182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738" y="449223"/>
            <a:ext cx="6699171" cy="510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Expérience Utilisateur avec Streamlit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1738" y="1286470"/>
            <a:ext cx="653415" cy="980242"/>
          </a:xfrm>
          <a:prstGeom prst="roundRect">
            <a:avLst>
              <a:gd name="adj" fmla="val 36005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30" y="1623417"/>
            <a:ext cx="245031" cy="3062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8507" y="1449824"/>
            <a:ext cx="204216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Saisie Simplifiée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88507" y="1802963"/>
            <a:ext cx="1267015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Téléversement de fichiers PDF/DOCX ou collage d'URL d'article via NewsAPI.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71738" y="2389227"/>
            <a:ext cx="653415" cy="980242"/>
          </a:xfrm>
          <a:prstGeom prst="roundRect">
            <a:avLst>
              <a:gd name="adj" fmla="val 36005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0" y="2726174"/>
            <a:ext cx="245031" cy="3062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8507" y="2552581"/>
            <a:ext cx="247733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Informations Contextuelles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388507" y="2905720"/>
            <a:ext cx="1267015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Affichage de la date de publication, de l'image d'illustration, et du nom du journal/média.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571738" y="3491984"/>
            <a:ext cx="653415" cy="980242"/>
          </a:xfrm>
          <a:prstGeom prst="roundRect">
            <a:avLst>
              <a:gd name="adj" fmla="val 36005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0" y="3828931"/>
            <a:ext cx="245031" cy="30622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88507" y="3655338"/>
            <a:ext cx="204216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Interrogation Avancée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388507" y="4008477"/>
            <a:ext cx="1267015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Saisie d'une question libre et recherche sémantique des passages pertinents.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571738" y="4594741"/>
            <a:ext cx="653415" cy="980242"/>
          </a:xfrm>
          <a:prstGeom prst="roundRect">
            <a:avLst>
              <a:gd name="adj" fmla="val 36005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30" y="4962287"/>
            <a:ext cx="245031" cy="24503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88507" y="4758095"/>
            <a:ext cx="2192179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Résumés Personnalisés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1388507" y="5111234"/>
            <a:ext cx="1267015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Deux types de résumés générés : classique (neutre) et thématique (mobilisation citoyenne, climat, loi Duplomb).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571738" y="5697498"/>
            <a:ext cx="653415" cy="980242"/>
          </a:xfrm>
          <a:prstGeom prst="roundRect">
            <a:avLst>
              <a:gd name="adj" fmla="val 36005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30" y="6034445"/>
            <a:ext cx="245031" cy="30622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388507" y="5860852"/>
            <a:ext cx="3174325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Analyse de Sentiment et Mots-clés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1388507" y="6213991"/>
            <a:ext cx="1267015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 de sentiment (positif, neutre, négatif) et nuage de mots généré dynamiquement.</a:t>
            </a:r>
            <a:endParaRPr lang="en-US" sz="1250" dirty="0"/>
          </a:p>
        </p:txBody>
      </p:sp>
      <p:sp>
        <p:nvSpPr>
          <p:cNvPr id="23" name="Shape 16"/>
          <p:cNvSpPr/>
          <p:nvPr/>
        </p:nvSpPr>
        <p:spPr>
          <a:xfrm>
            <a:off x="571738" y="6800255"/>
            <a:ext cx="653415" cy="980242"/>
          </a:xfrm>
          <a:prstGeom prst="roundRect">
            <a:avLst>
              <a:gd name="adj" fmla="val 36005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30" y="7137202"/>
            <a:ext cx="245031" cy="306229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388507" y="6963608"/>
            <a:ext cx="204216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Export Pratique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1388507" y="7316748"/>
            <a:ext cx="1267015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Boutons d'export pour le résumé (.txt), le visuel (.png), et les logs.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26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Réalisations, Résultats Obtenus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403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Automatisé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Gestion fluide des fichiers et articles web.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825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Résumés Intelligents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Génération locale en mode classique ou thématique.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87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Recherche Sémantique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Réponses contextuelles via recherche top-k.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057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23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1418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Évaluation Rigoureuse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Mesure de performance avec BLEU et ROUGE.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5840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 Simplifié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Projet packagé et prêt pour exécution locale.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2025-07-29T12:03:04Z</dcterms:created>
  <dcterms:modified xsi:type="dcterms:W3CDTF">2025-07-29T12:03:04Z</dcterms:modified>
</cp:coreProperties>
</file>